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69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9BB1C3E-5B5D-4433-888B-E39D742A4C0D}">
          <p14:sldIdLst>
            <p14:sldId id="256"/>
            <p14:sldId id="257"/>
            <p14:sldId id="258"/>
          </p14:sldIdLst>
        </p14:section>
        <p14:section name="Вопросы" id="{283F112E-6560-4BA0-8348-756BBB528C54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1"/>
            <p14:sldId id="269"/>
            <p14:sldId id="270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jp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441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209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1509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9138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0173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962719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75806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84440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203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8130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7441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746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2341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1612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6826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2131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4681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07A7023-600E-4AE2-8678-1F7C987C1685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2FB052F-50D9-4DE8-9A85-9860210853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4920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6" r:id="rId1"/>
    <p:sldLayoutId id="2147483977" r:id="rId2"/>
    <p:sldLayoutId id="2147483978" r:id="rId3"/>
    <p:sldLayoutId id="2147483979" r:id="rId4"/>
    <p:sldLayoutId id="2147483980" r:id="rId5"/>
    <p:sldLayoutId id="2147483981" r:id="rId6"/>
    <p:sldLayoutId id="2147483982" r:id="rId7"/>
    <p:sldLayoutId id="2147483983" r:id="rId8"/>
    <p:sldLayoutId id="2147483984" r:id="rId9"/>
    <p:sldLayoutId id="2147483985" r:id="rId10"/>
    <p:sldLayoutId id="2147483986" r:id="rId11"/>
    <p:sldLayoutId id="2147483987" r:id="rId12"/>
    <p:sldLayoutId id="2147483988" r:id="rId13"/>
    <p:sldLayoutId id="2147483989" r:id="rId14"/>
    <p:sldLayoutId id="2147483990" r:id="rId15"/>
    <p:sldLayoutId id="2147483991" r:id="rId16"/>
    <p:sldLayoutId id="214748399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23.xml"/><Relationship Id="rId13" Type="http://schemas.openxmlformats.org/officeDocument/2006/relationships/slide" Target="slide31.xml"/><Relationship Id="rId3" Type="http://schemas.openxmlformats.org/officeDocument/2006/relationships/slide" Target="slide10.xml"/><Relationship Id="rId7" Type="http://schemas.openxmlformats.org/officeDocument/2006/relationships/slide" Target="slide21.xml"/><Relationship Id="rId12" Type="http://schemas.openxmlformats.org/officeDocument/2006/relationships/slide" Target="slide6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7.xml"/><Relationship Id="rId11" Type="http://schemas.openxmlformats.org/officeDocument/2006/relationships/slide" Target="slide29.xml"/><Relationship Id="rId5" Type="http://schemas.openxmlformats.org/officeDocument/2006/relationships/slide" Target="slide14.xml"/><Relationship Id="rId10" Type="http://schemas.openxmlformats.org/officeDocument/2006/relationships/slide" Target="slide25.xml"/><Relationship Id="rId4" Type="http://schemas.openxmlformats.org/officeDocument/2006/relationships/slide" Target="slide12.xml"/><Relationship Id="rId9" Type="http://schemas.openxmlformats.org/officeDocument/2006/relationships/slide" Target="slide27.xml"/><Relationship Id="rId14" Type="http://schemas.openxmlformats.org/officeDocument/2006/relationships/slide" Target="slide1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068184" y="789400"/>
            <a:ext cx="608371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Литература 6 класс</a:t>
            </a:r>
          </a:p>
          <a:p>
            <a:pPr algn="ctr"/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088267" y="2414708"/>
            <a:ext cx="845616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Викторина на тему </a:t>
            </a:r>
          </a:p>
          <a:p>
            <a:pPr algn="ctr"/>
            <a:r>
              <a:rPr lang="en-US" sz="5400" b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“</a:t>
            </a:r>
            <a:r>
              <a:rPr lang="ru-RU" sz="5400" b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Итоговое повторение</a:t>
            </a:r>
            <a:r>
              <a:rPr lang="en-US" sz="5400" b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”</a:t>
            </a:r>
            <a:endParaRPr lang="ru-RU" sz="5400" b="1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9781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330036" y="1084023"/>
            <a:ext cx="535114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i="1" dirty="0" smtClean="0"/>
              <a:t>Найдите соответствия:</a:t>
            </a:r>
          </a:p>
          <a:p>
            <a:r>
              <a:rPr lang="ru-RU" sz="3200" b="1" i="1" dirty="0" smtClean="0"/>
              <a:t>(Одно лишнее)</a:t>
            </a:r>
            <a:endParaRPr lang="ru-RU" sz="3200" b="1" i="1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2111433" y="2884516"/>
            <a:ext cx="21643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А) Распутин – </a:t>
            </a:r>
          </a:p>
          <a:p>
            <a:r>
              <a:rPr lang="ru-RU" sz="2400" dirty="0" smtClean="0"/>
              <a:t>Б) Некрасов –</a:t>
            </a:r>
          </a:p>
          <a:p>
            <a:r>
              <a:rPr lang="ru-RU" sz="2400" dirty="0"/>
              <a:t>В</a:t>
            </a:r>
            <a:r>
              <a:rPr lang="ru-RU" sz="2400" dirty="0" smtClean="0"/>
              <a:t>) Пушкин - </a:t>
            </a:r>
            <a:endParaRPr lang="ru-RU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711167" y="2746016"/>
            <a:ext cx="373371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1) Железная дорога</a:t>
            </a:r>
          </a:p>
          <a:p>
            <a:r>
              <a:rPr lang="ru-RU" sz="2400" dirty="0" smtClean="0"/>
              <a:t>2) Барышня - крестьянка</a:t>
            </a:r>
          </a:p>
          <a:p>
            <a:r>
              <a:rPr lang="ru-RU" sz="2400" dirty="0" smtClean="0"/>
              <a:t>3) Уроки </a:t>
            </a:r>
            <a:r>
              <a:rPr lang="ru-RU" sz="2400" dirty="0" err="1" smtClean="0"/>
              <a:t>французкого</a:t>
            </a:r>
            <a:endParaRPr lang="ru-RU" sz="2400" dirty="0" smtClean="0"/>
          </a:p>
          <a:p>
            <a:r>
              <a:rPr lang="ru-RU" sz="2400" dirty="0" smtClean="0"/>
              <a:t>4) </a:t>
            </a:r>
            <a:r>
              <a:rPr lang="ru-RU" sz="2400" dirty="0" err="1" smtClean="0"/>
              <a:t>Маттео</a:t>
            </a:r>
            <a:r>
              <a:rPr lang="ru-RU" sz="2400" dirty="0" smtClean="0"/>
              <a:t> Фальконе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81806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487977" y="2377749"/>
            <a:ext cx="6932815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2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Некрасов – Железная дорога</a:t>
            </a:r>
          </a:p>
          <a:p>
            <a:pPr algn="ctr"/>
            <a:r>
              <a:rPr lang="ru-RU" sz="32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Распутин – Уроки </a:t>
            </a:r>
            <a:r>
              <a:rPr lang="ru-RU" sz="3200" dirty="0" err="1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французкого</a:t>
            </a:r>
            <a:r>
              <a:rPr lang="ru-RU" sz="32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</a:p>
          <a:p>
            <a:pPr algn="ctr"/>
            <a:r>
              <a:rPr lang="ru-RU" sz="32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Пушкин – барышня - крестьянка</a:t>
            </a:r>
            <a:endParaRPr lang="ru-RU" sz="32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27881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1546167"/>
            <a:ext cx="100030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i="1" dirty="0" smtClean="0"/>
              <a:t>Какой из этих размеров стиха является двусложным?</a:t>
            </a:r>
            <a:endParaRPr lang="ru-RU" sz="2800" b="1" i="1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4711167" y="2746016"/>
            <a:ext cx="190148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ru-RU" sz="2800" dirty="0" smtClean="0"/>
              <a:t>Дактиль</a:t>
            </a:r>
          </a:p>
          <a:p>
            <a:pPr marL="342900" indent="-342900">
              <a:buAutoNum type="arabicParenR"/>
            </a:pPr>
            <a:r>
              <a:rPr lang="ru-RU" sz="2800" dirty="0" smtClean="0"/>
              <a:t>Ямб</a:t>
            </a:r>
          </a:p>
          <a:p>
            <a:pPr marL="342900" indent="-342900">
              <a:buAutoNum type="arabicParenR"/>
            </a:pPr>
            <a:r>
              <a:rPr lang="ru-RU" sz="2800" dirty="0"/>
              <a:t>А</a:t>
            </a:r>
            <a:r>
              <a:rPr lang="ru-RU" sz="2800" dirty="0" smtClean="0"/>
              <a:t>напест</a:t>
            </a:r>
          </a:p>
        </p:txBody>
      </p:sp>
    </p:spTree>
    <p:extLst>
      <p:ext uri="{BB962C8B-B14F-4D97-AF65-F5344CB8AC3E}">
        <p14:creationId xmlns:p14="http://schemas.microsoft.com/office/powerpoint/2010/main" val="1149198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487977" y="2377749"/>
            <a:ext cx="693281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2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2) Ямб</a:t>
            </a:r>
            <a:endParaRPr lang="ru-RU" sz="32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21594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452981" y="2575159"/>
            <a:ext cx="5220393" cy="2327564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627255" y="3183466"/>
            <a:ext cx="4871847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24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Кот в мешке!</a:t>
            </a:r>
          </a:p>
          <a:p>
            <a:pPr algn="ctr"/>
            <a:r>
              <a:rPr lang="ru-RU" sz="2400" b="1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Предайте ход другой команде!</a:t>
            </a:r>
            <a:endParaRPr lang="ru-RU" sz="2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353396" y="5881839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Продолжить…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7847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995188"/>
            <a:ext cx="956704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i="1" dirty="0" smtClean="0"/>
              <a:t>Изображение неживых предметов, </a:t>
            </a:r>
          </a:p>
          <a:p>
            <a:r>
              <a:rPr lang="ru-RU" sz="2800" b="1" i="1" dirty="0" smtClean="0"/>
              <a:t>явление природы в виде живых существ является…</a:t>
            </a:r>
            <a:endParaRPr lang="ru-RU" sz="2800" b="1" i="1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065259" y="2619882"/>
            <a:ext cx="491993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ru-RU" sz="4400" dirty="0" smtClean="0"/>
              <a:t> Метафора</a:t>
            </a:r>
          </a:p>
          <a:p>
            <a:pPr marL="342900" indent="-342900">
              <a:buAutoNum type="arabicParenR"/>
            </a:pPr>
            <a:r>
              <a:rPr lang="ru-RU" sz="4400" dirty="0" smtClean="0"/>
              <a:t> Эпитет</a:t>
            </a:r>
          </a:p>
          <a:p>
            <a:pPr marL="342900" indent="-342900">
              <a:buAutoNum type="arabicParenR"/>
            </a:pPr>
            <a:r>
              <a:rPr lang="ru-RU" sz="4400" dirty="0"/>
              <a:t> </a:t>
            </a:r>
            <a:r>
              <a:rPr lang="ru-RU" sz="4400" dirty="0" smtClean="0"/>
              <a:t>Олицетворение</a:t>
            </a:r>
          </a:p>
        </p:txBody>
      </p:sp>
    </p:spTree>
    <p:extLst>
      <p:ext uri="{BB962C8B-B14F-4D97-AF65-F5344CB8AC3E}">
        <p14:creationId xmlns:p14="http://schemas.microsoft.com/office/powerpoint/2010/main" val="113886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487977" y="2377749"/>
            <a:ext cx="6932815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60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3) Олицетворение</a:t>
            </a:r>
            <a:endParaRPr lang="ru-RU" sz="60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15009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679170" y="2582918"/>
            <a:ext cx="78804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i="1" dirty="0" smtClean="0"/>
              <a:t>       Миф - это…..</a:t>
            </a:r>
            <a:endParaRPr lang="ru-RU" sz="2800" b="1" i="1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805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487977" y="2377749"/>
            <a:ext cx="6932815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800" dirty="0"/>
              <a:t>Миф — это </a:t>
            </a:r>
            <a:r>
              <a:rPr lang="ru-RU" sz="2800" b="1" dirty="0"/>
              <a:t>древнее народное сказание, передающее представления людей о происхождении мира, явлений природы, о богах и героях</a:t>
            </a:r>
            <a:r>
              <a:rPr lang="ru-RU" sz="2800" dirty="0"/>
              <a:t>.</a:t>
            </a:r>
            <a:endParaRPr lang="ru-RU" sz="28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208222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679170" y="2582918"/>
            <a:ext cx="78804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i="1" dirty="0" smtClean="0"/>
              <a:t>       Пословица - это…..</a:t>
            </a:r>
            <a:endParaRPr lang="ru-RU" sz="2800" b="1" i="1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831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58189" y="0"/>
            <a:ext cx="8725087" cy="680186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Дисциплина на уроке:</a:t>
            </a:r>
          </a:p>
          <a:p>
            <a:endParaRPr lang="ru-RU" sz="2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r>
              <a:rPr lang="ru-RU" sz="2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1. За шум на уроке -</a:t>
            </a:r>
            <a:r>
              <a:rPr lang="en-US" sz="2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 </a:t>
            </a:r>
            <a:r>
              <a:rPr lang="ru-RU" sz="2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балл всей команде</a:t>
            </a:r>
          </a:p>
          <a:p>
            <a:endParaRPr lang="ru-RU" sz="24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r>
              <a:rPr lang="ru-RU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ru-RU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2. Не выкрикивать ответ </a:t>
            </a:r>
          </a:p>
          <a:p>
            <a:r>
              <a:rPr lang="ru-RU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(ответ не будет засчитан,</a:t>
            </a:r>
          </a:p>
          <a:p>
            <a:r>
              <a:rPr lang="ru-RU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даже если он будет правильным)</a:t>
            </a:r>
          </a:p>
          <a:p>
            <a:endParaRPr lang="ru-RU" sz="2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r>
              <a:rPr lang="ru-RU" sz="2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3. Каждой команде на размышление </a:t>
            </a:r>
          </a:p>
          <a:p>
            <a:r>
              <a:rPr lang="ru-RU" sz="2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даётся не более 25-30 секунд</a:t>
            </a:r>
          </a:p>
          <a:p>
            <a:endParaRPr lang="ru-RU" sz="2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r>
              <a:rPr lang="ru-RU" sz="2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4. Если команда не угадывает, </a:t>
            </a:r>
            <a:r>
              <a:rPr lang="ru-RU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следующая </a:t>
            </a:r>
            <a:r>
              <a:rPr lang="ru-RU" sz="2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может </a:t>
            </a:r>
          </a:p>
          <a:p>
            <a:r>
              <a:rPr lang="ru-RU" sz="2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      ответить за них и получить баллы</a:t>
            </a:r>
          </a:p>
          <a:p>
            <a:endParaRPr lang="ru-RU" sz="24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r>
              <a:rPr lang="ru-RU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5. Каждое правильное задание +</a:t>
            </a:r>
            <a:r>
              <a:rPr lang="en-US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</a:t>
            </a:r>
            <a:r>
              <a:rPr lang="ru-RU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б.</a:t>
            </a:r>
          </a:p>
          <a:p>
            <a:endParaRPr lang="ru-RU" sz="2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r>
              <a:rPr lang="ru-RU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6. Учебником и тетрадью можно пользоваться</a:t>
            </a:r>
            <a:r>
              <a:rPr lang="en-US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ru-RU" sz="2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 раз</a:t>
            </a:r>
            <a:endParaRPr lang="ru-RU" sz="24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endParaRPr lang="ru-RU" sz="2800" b="1" cap="none" spc="0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cxnSp>
        <p:nvCxnSpPr>
          <p:cNvPr id="3" name="Прямая со стрелкой 2"/>
          <p:cNvCxnSpPr/>
          <p:nvPr/>
        </p:nvCxnSpPr>
        <p:spPr>
          <a:xfrm>
            <a:off x="6798472" y="656500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7171974" y="6220608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Поехали!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44116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487977" y="2377749"/>
            <a:ext cx="6932815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200" dirty="0" smtClean="0"/>
              <a:t>Пословица </a:t>
            </a:r>
            <a:r>
              <a:rPr lang="ru-RU" sz="3200" dirty="0"/>
              <a:t>— это </a:t>
            </a:r>
            <a:r>
              <a:rPr lang="ru-RU" sz="3200" b="1" dirty="0" smtClean="0"/>
              <a:t>краткое мудрое изречение, содержащее законченную мысль</a:t>
            </a:r>
            <a:endParaRPr lang="ru-RU" sz="32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383407909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706581" y="1743333"/>
            <a:ext cx="7880466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i="1" dirty="0" smtClean="0"/>
              <a:t>       Определите название произведения:</a:t>
            </a:r>
          </a:p>
          <a:p>
            <a:endParaRPr lang="ru-RU" sz="2800" b="1" i="1" dirty="0"/>
          </a:p>
          <a:p>
            <a:pPr lvl="2"/>
            <a:r>
              <a:rPr lang="ru-RU" dirty="0" smtClean="0"/>
              <a:t>Мы </a:t>
            </a:r>
            <a:r>
              <a:rPr lang="ru-RU" dirty="0"/>
              <a:t>сразу по его голосу поняли, до чего это был фальшивый и никудышный подвиг, потому что, если бы Гераклу понадобилось совершить тринадцать подвигов, он бы сам их совершил, а раз он остановился на двенадцати, значит, так оно и надо было и нечего было лезть со своими поправками.</a:t>
            </a:r>
            <a:endParaRPr lang="ru-RU" sz="2800" b="1" i="1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627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580026" y="2543385"/>
            <a:ext cx="920316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Искандер</a:t>
            </a:r>
          </a:p>
          <a:p>
            <a:pPr algn="ctr"/>
            <a:r>
              <a:rPr lang="en-US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“</a:t>
            </a:r>
            <a:r>
              <a:rPr lang="ru-RU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Тринадцатый подвиг </a:t>
            </a:r>
            <a:r>
              <a:rPr lang="ru-RU" sz="4800" b="0" cap="none" spc="0" dirty="0" err="1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геракла</a:t>
            </a:r>
            <a:r>
              <a:rPr lang="en-US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”</a:t>
            </a:r>
            <a:endParaRPr lang="ru-RU" sz="48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465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706581" y="1743333"/>
            <a:ext cx="788046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i="1" dirty="0" smtClean="0"/>
              <a:t>         Произнесите первые две строчки в стихотворения Блока </a:t>
            </a:r>
            <a:r>
              <a:rPr lang="en-US" sz="2800" b="1" i="1" dirty="0" smtClean="0"/>
              <a:t>“</a:t>
            </a:r>
            <a:r>
              <a:rPr lang="ru-RU" sz="2800" b="1" i="1" dirty="0" smtClean="0"/>
              <a:t>Летний вечер</a:t>
            </a:r>
            <a:r>
              <a:rPr lang="en-US" sz="2800" b="1" i="1" dirty="0" smtClean="0"/>
              <a:t>”</a:t>
            </a:r>
            <a:endParaRPr lang="ru-RU" sz="2800" b="1" i="1" dirty="0" smtClean="0"/>
          </a:p>
          <a:p>
            <a:endParaRPr lang="ru-RU" sz="2800" b="1" i="1" dirty="0"/>
          </a:p>
          <a:p>
            <a:pPr lvl="2"/>
            <a:endParaRPr lang="ru-RU" sz="2800" b="1" i="1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8062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880594" y="2543385"/>
            <a:ext cx="8602035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Последние лучи заката</a:t>
            </a:r>
          </a:p>
          <a:p>
            <a:pPr algn="ctr"/>
            <a:r>
              <a:rPr lang="ru-RU" sz="48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Лежат на поле сжатой ржи…</a:t>
            </a:r>
            <a:endParaRPr lang="ru-RU" sz="48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96393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330037" y="748145"/>
            <a:ext cx="587693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/>
              <a:t>Угадайте фильм по картинке:</a:t>
            </a:r>
          </a:p>
          <a:p>
            <a:endParaRPr lang="ru-RU" dirty="0"/>
          </a:p>
        </p:txBody>
      </p:sp>
      <p:pic>
        <p:nvPicPr>
          <p:cNvPr id="4" name="Рисунок 3" descr="Киновечер «&lt;strong&gt;Мальчик&lt;/strong&gt; &lt;strong&gt;в&lt;/strong&gt; &lt;strong&gt;полосатой пижаме&lt;/strong&gt;» | Библиотеки Архангельска | МУК ..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603" y="1488259"/>
            <a:ext cx="6018415" cy="400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2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420080" y="2510134"/>
            <a:ext cx="927369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“</a:t>
            </a:r>
            <a:r>
              <a:rPr lang="ru-RU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Мальчик в полосатой пижаме</a:t>
            </a:r>
            <a:r>
              <a:rPr lang="en-US" sz="48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”</a:t>
            </a:r>
            <a:endParaRPr lang="ru-RU" sz="48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8165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330037" y="748145"/>
            <a:ext cx="438453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/>
              <a:t>Алые паруса написал:</a:t>
            </a:r>
          </a:p>
          <a:p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2543695" y="2360885"/>
            <a:ext cx="28346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ru-RU" sz="3200" dirty="0" smtClean="0"/>
              <a:t>Грин</a:t>
            </a:r>
          </a:p>
          <a:p>
            <a:pPr marL="342900" indent="-342900">
              <a:buAutoNum type="arabicParenR"/>
            </a:pPr>
            <a:r>
              <a:rPr lang="ru-RU" sz="3200" dirty="0" smtClean="0"/>
              <a:t>Распутин</a:t>
            </a:r>
          </a:p>
          <a:p>
            <a:pPr marL="342900" indent="-342900">
              <a:buAutoNum type="arabicParenR"/>
            </a:pPr>
            <a:r>
              <a:rPr lang="ru-RU" sz="3200" dirty="0" smtClean="0"/>
              <a:t>Симонов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8246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1243230" y="2510134"/>
            <a:ext cx="7627409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914400" indent="-914400" algn="ctr">
              <a:buAutoNum type="arabicParenR"/>
            </a:pPr>
            <a:r>
              <a:rPr lang="ru-RU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Александр Степанович</a:t>
            </a:r>
          </a:p>
          <a:p>
            <a:pPr algn="ctr"/>
            <a:r>
              <a:rPr lang="ru-RU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Грин</a:t>
            </a:r>
            <a:endParaRPr lang="ru-RU" sz="48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4588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24445" y="140148"/>
            <a:ext cx="72843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Угадайте </a:t>
            </a:r>
            <a:r>
              <a:rPr lang="ru-RU" sz="3200" dirty="0" smtClean="0"/>
              <a:t>произведение </a:t>
            </a:r>
            <a:r>
              <a:rPr lang="ru-RU" sz="3200" dirty="0"/>
              <a:t>по </a:t>
            </a:r>
            <a:r>
              <a:rPr lang="ru-RU" sz="3200" dirty="0" smtClean="0"/>
              <a:t>картинке: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569" y="1190163"/>
            <a:ext cx="3330349" cy="399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11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4">
            <a:hlinkClick r:id="rId2" action="ppaction://hlinksldjump"/>
          </p:cNvPr>
          <p:cNvSpPr/>
          <p:nvPr/>
        </p:nvSpPr>
        <p:spPr>
          <a:xfrm>
            <a:off x="939338" y="973975"/>
            <a:ext cx="1975660" cy="749530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1</a:t>
            </a:r>
            <a:endParaRPr lang="ru-RU" dirty="0"/>
          </a:p>
        </p:txBody>
      </p:sp>
      <p:sp>
        <p:nvSpPr>
          <p:cNvPr id="6" name="Овал 5">
            <a:hlinkClick r:id="rId3" action="ppaction://hlinksldjump"/>
          </p:cNvPr>
          <p:cNvSpPr/>
          <p:nvPr/>
        </p:nvSpPr>
        <p:spPr>
          <a:xfrm>
            <a:off x="3517669" y="973975"/>
            <a:ext cx="1975660" cy="74953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2</a:t>
            </a:r>
            <a:endParaRPr lang="ru-RU" dirty="0"/>
          </a:p>
        </p:txBody>
      </p:sp>
      <p:sp>
        <p:nvSpPr>
          <p:cNvPr id="7" name="Овал 6">
            <a:hlinkClick r:id="rId4" action="ppaction://hlinksldjump"/>
          </p:cNvPr>
          <p:cNvSpPr/>
          <p:nvPr/>
        </p:nvSpPr>
        <p:spPr>
          <a:xfrm>
            <a:off x="6021184" y="973975"/>
            <a:ext cx="1975660" cy="74953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3</a:t>
            </a:r>
            <a:endParaRPr lang="ru-RU" dirty="0"/>
          </a:p>
        </p:txBody>
      </p:sp>
      <p:sp>
        <p:nvSpPr>
          <p:cNvPr id="8" name="Овал 7">
            <a:hlinkClick r:id="rId5" action="ppaction://hlinksldjump"/>
          </p:cNvPr>
          <p:cNvSpPr/>
          <p:nvPr/>
        </p:nvSpPr>
        <p:spPr>
          <a:xfrm>
            <a:off x="939338" y="1881447"/>
            <a:ext cx="1975660" cy="749530"/>
          </a:xfrm>
          <a:prstGeom prst="ellips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4</a:t>
            </a:r>
          </a:p>
        </p:txBody>
      </p:sp>
      <p:sp>
        <p:nvSpPr>
          <p:cNvPr id="9" name="Овал 8">
            <a:hlinkClick r:id="rId6" action="ppaction://hlinksldjump"/>
          </p:cNvPr>
          <p:cNvSpPr/>
          <p:nvPr/>
        </p:nvSpPr>
        <p:spPr>
          <a:xfrm>
            <a:off x="3510743" y="1881447"/>
            <a:ext cx="1975660" cy="74953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5</a:t>
            </a:r>
          </a:p>
        </p:txBody>
      </p:sp>
      <p:sp>
        <p:nvSpPr>
          <p:cNvPr id="10" name="Овал 9">
            <a:hlinkClick r:id="rId7" action="ppaction://hlinksldjump"/>
          </p:cNvPr>
          <p:cNvSpPr/>
          <p:nvPr/>
        </p:nvSpPr>
        <p:spPr>
          <a:xfrm>
            <a:off x="6012871" y="1889757"/>
            <a:ext cx="1975660" cy="74953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6</a:t>
            </a:r>
          </a:p>
        </p:txBody>
      </p:sp>
      <p:sp>
        <p:nvSpPr>
          <p:cNvPr id="11" name="Овал 10">
            <a:hlinkClick r:id="rId8" action="ppaction://hlinksldjump"/>
          </p:cNvPr>
          <p:cNvSpPr/>
          <p:nvPr/>
        </p:nvSpPr>
        <p:spPr>
          <a:xfrm>
            <a:off x="933793" y="2815242"/>
            <a:ext cx="1975660" cy="74953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7</a:t>
            </a:r>
          </a:p>
        </p:txBody>
      </p:sp>
      <p:sp>
        <p:nvSpPr>
          <p:cNvPr id="12" name="Овал 11">
            <a:hlinkClick r:id="rId9" action="ppaction://hlinksldjump"/>
          </p:cNvPr>
          <p:cNvSpPr/>
          <p:nvPr/>
        </p:nvSpPr>
        <p:spPr>
          <a:xfrm>
            <a:off x="3510741" y="2815242"/>
            <a:ext cx="1975660" cy="74953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8</a:t>
            </a:r>
          </a:p>
        </p:txBody>
      </p:sp>
      <p:sp>
        <p:nvSpPr>
          <p:cNvPr id="13" name="Овал 12">
            <a:hlinkClick r:id="rId10" action="ppaction://hlinksldjump"/>
          </p:cNvPr>
          <p:cNvSpPr/>
          <p:nvPr/>
        </p:nvSpPr>
        <p:spPr>
          <a:xfrm>
            <a:off x="6021185" y="2815242"/>
            <a:ext cx="1975660" cy="74953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9</a:t>
            </a:r>
          </a:p>
        </p:txBody>
      </p:sp>
      <p:sp>
        <p:nvSpPr>
          <p:cNvPr id="14" name="Овал 13">
            <a:hlinkClick r:id="rId11" action="ppaction://hlinksldjump"/>
          </p:cNvPr>
          <p:cNvSpPr/>
          <p:nvPr/>
        </p:nvSpPr>
        <p:spPr>
          <a:xfrm>
            <a:off x="940721" y="3782291"/>
            <a:ext cx="1975660" cy="74953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10</a:t>
            </a:r>
            <a:endParaRPr lang="ru-RU" dirty="0"/>
          </a:p>
        </p:txBody>
      </p:sp>
      <p:sp>
        <p:nvSpPr>
          <p:cNvPr id="15" name="Овал 14">
            <a:hlinkClick r:id="rId12" action="ppaction://hlinksldjump"/>
          </p:cNvPr>
          <p:cNvSpPr/>
          <p:nvPr/>
        </p:nvSpPr>
        <p:spPr>
          <a:xfrm>
            <a:off x="3510740" y="3782291"/>
            <a:ext cx="1975660" cy="7495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11</a:t>
            </a:r>
            <a:endParaRPr lang="ru-RU" dirty="0"/>
          </a:p>
        </p:txBody>
      </p:sp>
      <p:sp>
        <p:nvSpPr>
          <p:cNvPr id="16" name="Овал 15">
            <a:hlinkClick r:id="rId13" action="ppaction://hlinksldjump"/>
          </p:cNvPr>
          <p:cNvSpPr/>
          <p:nvPr/>
        </p:nvSpPr>
        <p:spPr>
          <a:xfrm>
            <a:off x="6029496" y="3728259"/>
            <a:ext cx="1975660" cy="74953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12</a:t>
            </a:r>
            <a:endParaRPr lang="ru-RU" dirty="0"/>
          </a:p>
        </p:txBody>
      </p:sp>
      <p:sp>
        <p:nvSpPr>
          <p:cNvPr id="17" name="Овал 16"/>
          <p:cNvSpPr/>
          <p:nvPr/>
        </p:nvSpPr>
        <p:spPr>
          <a:xfrm>
            <a:off x="940721" y="4691149"/>
            <a:ext cx="1975660" cy="749530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13</a:t>
            </a:r>
            <a:endParaRPr lang="ru-RU" dirty="0"/>
          </a:p>
        </p:txBody>
      </p:sp>
      <p:sp>
        <p:nvSpPr>
          <p:cNvPr id="18" name="Овал 17">
            <a:hlinkClick r:id="rId14" action="ppaction://hlinksldjump"/>
          </p:cNvPr>
          <p:cNvSpPr/>
          <p:nvPr/>
        </p:nvSpPr>
        <p:spPr>
          <a:xfrm>
            <a:off x="3525982" y="4691149"/>
            <a:ext cx="1975660" cy="74953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14</a:t>
            </a:r>
            <a:endParaRPr lang="ru-RU" dirty="0"/>
          </a:p>
        </p:txBody>
      </p:sp>
      <p:sp>
        <p:nvSpPr>
          <p:cNvPr id="19" name="Овал 18">
            <a:hlinkClick r:id="rId3" action="ppaction://hlinksldjump"/>
          </p:cNvPr>
          <p:cNvSpPr/>
          <p:nvPr/>
        </p:nvSpPr>
        <p:spPr>
          <a:xfrm>
            <a:off x="5987932" y="4670371"/>
            <a:ext cx="1975660" cy="74953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15</a:t>
            </a:r>
            <a:endParaRPr lang="ru-RU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215216" y="-68505"/>
            <a:ext cx="652454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Выберите вопрос:</a:t>
            </a:r>
            <a:endParaRPr lang="ru-RU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4007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3329541" y="2510134"/>
            <a:ext cx="345479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8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Шиллер</a:t>
            </a:r>
          </a:p>
          <a:p>
            <a:pPr algn="ctr"/>
            <a:r>
              <a:rPr lang="en-US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“</a:t>
            </a:r>
            <a:r>
              <a:rPr lang="ru-RU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Перчатка</a:t>
            </a:r>
            <a:r>
              <a:rPr lang="en-US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”</a:t>
            </a:r>
            <a:endParaRPr lang="ru-RU" sz="48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3123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330037" y="748145"/>
            <a:ext cx="566853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err="1" smtClean="0"/>
              <a:t>Проспер</a:t>
            </a:r>
            <a:r>
              <a:rPr lang="ru-RU" sz="3200" dirty="0" smtClean="0"/>
              <a:t> Мериме … писатель</a:t>
            </a:r>
          </a:p>
          <a:p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2826327" y="2908185"/>
            <a:ext cx="38321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ru-RU" sz="3200" dirty="0" smtClean="0"/>
              <a:t>Русский</a:t>
            </a:r>
          </a:p>
          <a:p>
            <a:pPr marL="342900" indent="-342900">
              <a:buAutoNum type="arabicParenR"/>
            </a:pPr>
            <a:r>
              <a:rPr lang="ru-RU" sz="3200" dirty="0" smtClean="0"/>
              <a:t>Американский</a:t>
            </a:r>
          </a:p>
          <a:p>
            <a:pPr marL="342900" indent="-342900">
              <a:buAutoNum type="arabicParenR"/>
            </a:pPr>
            <a:r>
              <a:rPr lang="ru-RU" sz="3200" dirty="0" smtClean="0"/>
              <a:t>Французский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30738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1442012" y="2510134"/>
            <a:ext cx="722986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3) Конечно французский</a:t>
            </a:r>
            <a:endParaRPr lang="ru-RU" sz="48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9232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798982"/>
            <a:ext cx="183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349135" y="257695"/>
            <a:ext cx="120524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/>
              <a:t>Из какого произведения этот отрывок из фильма?</a:t>
            </a:r>
          </a:p>
          <a:p>
            <a:endParaRPr lang="ru-RU" dirty="0"/>
          </a:p>
        </p:txBody>
      </p:sp>
      <p:pic>
        <p:nvPicPr>
          <p:cNvPr id="4" name="Новое видео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810" y="1249171"/>
            <a:ext cx="7857971" cy="442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88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1733763" y="2510134"/>
            <a:ext cx="664637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8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Распутин</a:t>
            </a:r>
          </a:p>
          <a:p>
            <a:pPr algn="ctr"/>
            <a:r>
              <a:rPr lang="en-US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“</a:t>
            </a:r>
            <a:r>
              <a:rPr lang="ru-RU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Уроки Французского</a:t>
            </a:r>
            <a:r>
              <a:rPr lang="en-US" sz="48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”</a:t>
            </a:r>
            <a:endParaRPr lang="ru-RU" sz="48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3556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3150" y="2044932"/>
            <a:ext cx="8647846" cy="1555402"/>
          </a:xfrm>
        </p:spPr>
        <p:txBody>
          <a:bodyPr>
            <a:noAutofit/>
          </a:bodyPr>
          <a:lstStyle/>
          <a:p>
            <a:r>
              <a:rPr lang="ru-RU" b="1" dirty="0" smtClean="0">
                <a:latin typeface="Arial Black" panose="020B0A04020102020204" pitchFamily="34" charset="0"/>
              </a:rPr>
              <a:t>Всем спасибо за участие.</a:t>
            </a:r>
            <a:br>
              <a:rPr lang="ru-RU" b="1" dirty="0" smtClean="0">
                <a:latin typeface="Arial Black" panose="020B0A04020102020204" pitchFamily="34" charset="0"/>
              </a:rPr>
            </a:br>
            <a:r>
              <a:rPr lang="ru-RU" b="1" dirty="0" smtClean="0">
                <a:latin typeface="Arial Black" panose="020B0A04020102020204" pitchFamily="34" charset="0"/>
              </a:rPr>
              <a:t>Надеемся, что викторина всем понравилась. </a:t>
            </a:r>
            <a:br>
              <a:rPr lang="ru-RU" b="1" dirty="0" smtClean="0">
                <a:latin typeface="Arial Black" panose="020B0A04020102020204" pitchFamily="34" charset="0"/>
              </a:rPr>
            </a:br>
            <a:r>
              <a:rPr lang="ru-RU" b="1" dirty="0" smtClean="0">
                <a:latin typeface="Arial Black" panose="020B0A04020102020204" pitchFamily="34" charset="0"/>
              </a:rPr>
              <a:t>Вы все молодцы</a:t>
            </a:r>
            <a:r>
              <a:rPr lang="ru-RU" dirty="0" smtClean="0">
                <a:latin typeface="Arial Black" panose="020B0A04020102020204" pitchFamily="34" charset="0"/>
              </a:rPr>
              <a:t>!</a:t>
            </a:r>
            <a:br>
              <a:rPr lang="ru-RU" dirty="0" smtClean="0">
                <a:latin typeface="Arial Black" panose="020B0A04020102020204" pitchFamily="34" charset="0"/>
              </a:rPr>
            </a:br>
            <a:r>
              <a:rPr lang="ru-RU" b="1" dirty="0" smtClean="0">
                <a:latin typeface="Arial Black" panose="020B0A04020102020204" pitchFamily="34" charset="0"/>
              </a:rPr>
              <a:t>Читайте больше книг летом, развивайтесь и узнавайте много нового и интересного!</a:t>
            </a:r>
            <a:endParaRPr lang="ru-RU" b="1" dirty="0">
              <a:latin typeface="Arial Black" panose="020B0A04020102020204" pitchFamily="34" charset="0"/>
            </a:endParaRPr>
          </a:p>
        </p:txBody>
      </p:sp>
      <p:pic>
        <p:nvPicPr>
          <p:cNvPr id="5" name="Рисунок 4" descr="Book 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5534" y="1184692"/>
            <a:ext cx="3613105" cy="327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097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609899" y="2294281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0" i="0" dirty="0" smtClean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…Днем цветок сторожил ветер, а ночью росу. Он трудился день и ночь, чтобы жить и не умереть. Он вырастил свои листья большими, чтобы они могли останавливать ветер и собирать росу. Однако трудно было цветку питаться из одних пылинок, что выпали из ветра, и еще собирать для них росу. Но он нуждался в жизни и превозмогал терпеньем свою боль от голода и усталости. Лишь один раз в сутки цветок радовался: когда первый луч утреннего солнца касался его утомленных листьев….</a:t>
            </a:r>
            <a:endParaRPr lang="ru-RU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70858" y="1296785"/>
            <a:ext cx="301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i="1" dirty="0" smtClean="0"/>
              <a:t>Назовите произведение:</a:t>
            </a:r>
            <a:endParaRPr lang="ru-RU" b="1" i="1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5164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00015" y="2584950"/>
            <a:ext cx="768351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Платонов</a:t>
            </a:r>
          </a:p>
          <a:p>
            <a:pPr algn="ctr"/>
            <a:r>
              <a:rPr lang="ru-RU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“</a:t>
            </a:r>
            <a:r>
              <a:rPr lang="ru-RU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Неизвестный цветок</a:t>
            </a:r>
            <a:r>
              <a:rPr lang="en-US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”</a:t>
            </a:r>
            <a:endParaRPr lang="ru-RU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Н</a:t>
            </a:r>
            <a:r>
              <a:rPr lang="ru-RU" sz="3600" dirty="0" smtClean="0"/>
              <a:t>азад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7972594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609899" y="2294281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0" i="0" dirty="0" smtClean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…</a:t>
            </a:r>
            <a:r>
              <a:rPr lang="ru-RU" dirty="0"/>
              <a:t>Отец Петькин хотел взять деда в охапку, но тот оказал сопротивление. С грохотом полетели стулья. Петькина тетя опять взвизгнула и вылетела на улицу.</a:t>
            </a:r>
          </a:p>
          <a:p>
            <a:r>
              <a:rPr lang="ru-RU" dirty="0"/>
              <a:t>Петькин отец все-таки одолел деда, заломил ему руки назад и стал связывать полотенцем.</a:t>
            </a:r>
          </a:p>
          <a:p>
            <a:r>
              <a:rPr lang="ru-RU" dirty="0"/>
              <a:t>– </a:t>
            </a:r>
            <a:r>
              <a:rPr lang="ru-RU" dirty="0" err="1"/>
              <a:t>Удосужил</a:t>
            </a:r>
            <a:r>
              <a:rPr lang="ru-RU" dirty="0"/>
              <a:t> ты меня, </a:t>
            </a:r>
            <a:r>
              <a:rPr lang="ru-RU" dirty="0" err="1"/>
              <a:t>удосужил</a:t>
            </a:r>
            <a:r>
              <a:rPr lang="ru-RU" dirty="0"/>
              <a:t>, родитель, </a:t>
            </a:r>
            <a:endParaRPr lang="ru-RU" dirty="0" smtClean="0"/>
          </a:p>
          <a:p>
            <a:r>
              <a:rPr lang="ru-RU" dirty="0" smtClean="0"/>
              <a:t>– </a:t>
            </a:r>
            <a:r>
              <a:rPr lang="ru-RU" dirty="0"/>
              <a:t>зло говорил он, накрепко стягивая руки деда</a:t>
            </a:r>
            <a:r>
              <a:rPr lang="ru-RU" dirty="0" smtClean="0"/>
              <a:t>.</a:t>
            </a:r>
          </a:p>
          <a:p>
            <a:r>
              <a:rPr lang="ru-RU" dirty="0" smtClean="0"/>
              <a:t>– </a:t>
            </a:r>
            <a:r>
              <a:rPr lang="ru-RU" dirty="0"/>
              <a:t>Спасибо тебе.</a:t>
            </a:r>
          </a:p>
          <a:p>
            <a:r>
              <a:rPr lang="ru-RU" dirty="0"/>
              <a:t>Петька перепугался насмерть, смотрел на все это широко открытыми глазами. Городской человек стоял в сторонке и изредка покачивал головой. Мать Петьки подбирала с пола </a:t>
            </a:r>
            <a:r>
              <a:rPr lang="ru-RU" dirty="0" smtClean="0"/>
              <a:t>стекла</a:t>
            </a:r>
            <a:r>
              <a:rPr lang="ru-RU" b="0" i="0" dirty="0" smtClean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….</a:t>
            </a:r>
            <a:endParaRPr lang="ru-RU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70858" y="1296785"/>
            <a:ext cx="301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i="1" dirty="0" smtClean="0"/>
              <a:t>Назовите произведение:</a:t>
            </a:r>
            <a:endParaRPr lang="ru-RU" b="1" i="1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71204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484798" y="2435321"/>
            <a:ext cx="3581430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Шукшин</a:t>
            </a:r>
          </a:p>
          <a:p>
            <a:pPr algn="ctr"/>
            <a:r>
              <a:rPr lang="en-US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“</a:t>
            </a:r>
            <a:r>
              <a:rPr lang="ru-RU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Критики</a:t>
            </a:r>
            <a:r>
              <a:rPr lang="en-US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”</a:t>
            </a:r>
            <a:endParaRPr lang="ru-RU" sz="5400" dirty="0" smtClean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r>
              <a:rPr lang="ru-RU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endParaRPr lang="ru-RU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77491741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609899" y="2294281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Весь сегодняшний день был занят тем, чтобы посредством нечеловеческих усилий выжать откуда-нибудь хоть несколько копеек на лекарство </a:t>
            </a:r>
            <a:r>
              <a:rPr lang="ru-RU" dirty="0" err="1"/>
              <a:t>Машутке</a:t>
            </a:r>
            <a:r>
              <a:rPr lang="ru-RU" dirty="0"/>
              <a:t>. С этой целью </a:t>
            </a:r>
            <a:r>
              <a:rPr lang="ru-RU" dirty="0" err="1"/>
              <a:t>Мерцалов</a:t>
            </a:r>
            <a:r>
              <a:rPr lang="ru-RU" dirty="0"/>
              <a:t> обегал чуть ли не полгорода, клянча и унижаясь повсюду; Елизавета Ивановна ходила к своей барыне, дети были посланы с письмом к тому барину, домом которого управлял раньше </a:t>
            </a:r>
            <a:r>
              <a:rPr lang="ru-RU" dirty="0" err="1"/>
              <a:t>Мерцалов</a:t>
            </a:r>
            <a:r>
              <a:rPr lang="ru-RU" dirty="0"/>
              <a:t>... Но все отговаривались или праздничными хлопотами, или неимением денег... Иные, как, например, швейцар бывшего патрона, просто-напросто гнали просителей с крыльца.</a:t>
            </a:r>
            <a:endParaRPr lang="ru-RU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70858" y="1296785"/>
            <a:ext cx="301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i="1" dirty="0" smtClean="0"/>
              <a:t>Назовите произведение:</a:t>
            </a:r>
            <a:endParaRPr lang="ru-RU" b="1" i="1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5145578" y="6251171"/>
            <a:ext cx="1978429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03767" y="588183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Узнать ответ…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692825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516061" y="722899"/>
            <a:ext cx="66543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Правильный ответ: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043701" y="2435321"/>
            <a:ext cx="6463629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Куприн</a:t>
            </a:r>
          </a:p>
          <a:p>
            <a:pPr algn="ctr"/>
            <a:r>
              <a:rPr lang="en-US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“</a:t>
            </a:r>
            <a:r>
              <a:rPr lang="ru-RU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Чудесный доктор</a:t>
            </a:r>
            <a:r>
              <a:rPr lang="en-US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”</a:t>
            </a:r>
            <a:endParaRPr lang="ru-RU" sz="5400" dirty="0" smtClean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r>
              <a:rPr lang="ru-RU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endParaRPr lang="ru-RU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Овал 5">
            <a:hlinkClick r:id="rId2" action="ppaction://hlinksldjump"/>
          </p:cNvPr>
          <p:cNvSpPr/>
          <p:nvPr/>
        </p:nvSpPr>
        <p:spPr>
          <a:xfrm>
            <a:off x="4954385" y="5320145"/>
            <a:ext cx="3117273" cy="781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Назад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4108750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257</TotalTime>
  <Words>769</Words>
  <Application>Microsoft Office PowerPoint</Application>
  <PresentationFormat>Широкоэкранный</PresentationFormat>
  <Paragraphs>159</Paragraphs>
  <Slides>35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35</vt:i4>
      </vt:variant>
    </vt:vector>
  </HeadingPairs>
  <TitlesOfParts>
    <vt:vector size="40" baseType="lpstr">
      <vt:lpstr>Arial Black</vt:lpstr>
      <vt:lpstr>Century Gothic</vt:lpstr>
      <vt:lpstr>Verdana</vt:lpstr>
      <vt:lpstr>Wingdings 3</vt:lpstr>
      <vt:lpstr>Сектор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Всем спасибо за участие. Надеемся, что викторина всем понравилась.  Вы все молодцы! Читайте больше книг летом, развивайтесь и узнавайте много нового и интересного!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Kids202</dc:creator>
  <cp:lastModifiedBy>Kids202</cp:lastModifiedBy>
  <cp:revision>27</cp:revision>
  <dcterms:created xsi:type="dcterms:W3CDTF">2023-05-19T13:02:27Z</dcterms:created>
  <dcterms:modified xsi:type="dcterms:W3CDTF">2023-05-23T08:55:19Z</dcterms:modified>
</cp:coreProperties>
</file>

<file path=docProps/thumbnail.jpeg>
</file>